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8" r:id="rId9"/>
    <p:sldId id="270" r:id="rId10"/>
    <p:sldId id="263" r:id="rId11"/>
    <p:sldId id="264" r:id="rId12"/>
    <p:sldId id="272" r:id="rId13"/>
    <p:sldId id="271" r:id="rId14"/>
    <p:sldId id="273" r:id="rId15"/>
    <p:sldId id="265" r:id="rId16"/>
    <p:sldId id="276" r:id="rId17"/>
    <p:sldId id="277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95" autoAdjust="0"/>
  </p:normalViewPr>
  <p:slideViewPr>
    <p:cSldViewPr snapToGrid="0" snapToObjects="1">
      <p:cViewPr>
        <p:scale>
          <a:sx n="85" d="100"/>
          <a:sy n="85" d="100"/>
        </p:scale>
        <p:origin x="-2064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oodson:Desktop:M5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Testers'</a:t>
            </a:r>
            <a:r>
              <a:rPr lang="en-US" sz="2000" baseline="0" dirty="0"/>
              <a:t> Time to Complete Tasks</a:t>
            </a:r>
            <a:endParaRPr lang="en-US" sz="20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Tester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33.0</c:v>
                </c:pt>
                <c:pt idx="1">
                  <c:v>14.0</c:v>
                </c:pt>
                <c:pt idx="2">
                  <c:v>24.0</c:v>
                </c:pt>
                <c:pt idx="3">
                  <c:v>6.0</c:v>
                </c:pt>
                <c:pt idx="4">
                  <c:v>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Tester 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40.0</c:v>
                </c:pt>
                <c:pt idx="1">
                  <c:v>63.0</c:v>
                </c:pt>
                <c:pt idx="2">
                  <c:v>18.0</c:v>
                </c:pt>
                <c:pt idx="3">
                  <c:v>19.0</c:v>
                </c:pt>
                <c:pt idx="4">
                  <c:v>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Tester 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45.0</c:v>
                </c:pt>
                <c:pt idx="1">
                  <c:v>46.0</c:v>
                </c:pt>
                <c:pt idx="2">
                  <c:v>10.0</c:v>
                </c:pt>
                <c:pt idx="3">
                  <c:v>30.0</c:v>
                </c:pt>
                <c:pt idx="4">
                  <c:v>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13815800"/>
        <c:axId val="2113317688"/>
        <c:axId val="0"/>
      </c:bar3DChart>
      <c:catAx>
        <c:axId val="2113815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Task Number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113317688"/>
        <c:crosses val="autoZero"/>
        <c:auto val="1"/>
        <c:lblAlgn val="ctr"/>
        <c:lblOffset val="100"/>
        <c:noMultiLvlLbl val="0"/>
      </c:catAx>
      <c:valAx>
        <c:axId val="21133176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Seconds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1138158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0C1-536F-2846-8DE4-B7CEFFE82A19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78CD-BA05-FF44-883F-E8DD2D9E4F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0C1-536F-2846-8DE4-B7CEFFE82A19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78CD-BA05-FF44-883F-E8DD2D9E4F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0C1-536F-2846-8DE4-B7CEFFE82A19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78CD-BA05-FF44-883F-E8DD2D9E4F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0C1-536F-2846-8DE4-B7CEFFE82A19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78CD-BA05-FF44-883F-E8DD2D9E4F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0C1-536F-2846-8DE4-B7CEFFE82A19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78CD-BA05-FF44-883F-E8DD2D9E4F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0C1-536F-2846-8DE4-B7CEFFE82A19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78CD-BA05-FF44-883F-E8DD2D9E4F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0C1-536F-2846-8DE4-B7CEFFE82A19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78CD-BA05-FF44-883F-E8DD2D9E4F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0C1-536F-2846-8DE4-B7CEFFE82A19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78CD-BA05-FF44-883F-E8DD2D9E4F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0C1-536F-2846-8DE4-B7CEFFE82A19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78CD-BA05-FF44-883F-E8DD2D9E4F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0C1-536F-2846-8DE4-B7CEFFE82A19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78CD-BA05-FF44-883F-E8DD2D9E4F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0C1-536F-2846-8DE4-B7CEFFE82A19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B378CD-BA05-FF44-883F-E8DD2D9E4F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EB378CD-BA05-FF44-883F-E8DD2D9E4F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955E0C1-536F-2846-8DE4-B7CEFFE82A19}" type="datetimeFigureOut">
              <a:rPr lang="en-US" smtClean="0"/>
              <a:t>4/11/12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bcats.org/owners/safety/collars/" TargetMode="External"/><Relationship Id="rId3" Type="http://schemas.openxmlformats.org/officeDocument/2006/relationships/hyperlink" Target="http://www.humanesociety.org/issues/pet_overpopulation/facts/pet_ownership_s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Cat Watch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Helping you watch your furry friends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Jackie Owdij Woodson</a:t>
            </a:r>
          </a:p>
          <a:p>
            <a:r>
              <a:rPr lang="en-US" sz="2400" b="1" dirty="0" smtClean="0"/>
              <a:t>April 13, 2012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2357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Prototype: 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n-US" sz="3000" dirty="0" smtClean="0"/>
              <a:t>Made with Microsoft PowerPoint</a:t>
            </a:r>
          </a:p>
          <a:p>
            <a:pPr lvl="1">
              <a:spcBef>
                <a:spcPts val="900"/>
              </a:spcBef>
            </a:pPr>
            <a:r>
              <a:rPr lang="en-US" sz="2700" dirty="0" smtClean="0"/>
              <a:t>No </a:t>
            </a:r>
            <a:r>
              <a:rPr lang="en-US" sz="2700" dirty="0" smtClean="0"/>
              <a:t>color</a:t>
            </a:r>
            <a:endParaRPr lang="en-US" sz="2700" dirty="0" smtClean="0"/>
          </a:p>
          <a:p>
            <a:pPr lvl="1">
              <a:spcBef>
                <a:spcPts val="900"/>
              </a:spcBef>
            </a:pPr>
            <a:r>
              <a:rPr lang="en-US" sz="2700" dirty="0" smtClean="0"/>
              <a:t>Interactive portions identified in blue color or visited hyperlinks</a:t>
            </a:r>
          </a:p>
          <a:p>
            <a:pPr>
              <a:spcBef>
                <a:spcPts val="900"/>
              </a:spcBef>
            </a:pPr>
            <a:endParaRPr lang="en-US" sz="1600" dirty="0" smtClean="0"/>
          </a:p>
          <a:p>
            <a:pPr>
              <a:spcBef>
                <a:spcPts val="900"/>
              </a:spcBef>
            </a:pPr>
            <a:r>
              <a:rPr lang="en-US" sz="3000" dirty="0" smtClean="0"/>
              <a:t>View prototype in full mode</a:t>
            </a:r>
          </a:p>
          <a:p>
            <a:pPr lvl="1">
              <a:spcBef>
                <a:spcPts val="900"/>
              </a:spcBef>
            </a:pPr>
            <a:r>
              <a:rPr lang="en-US" sz="2700" dirty="0" smtClean="0"/>
              <a:t>User mouses over interactive parts, cursor arrow turns into hand</a:t>
            </a:r>
          </a:p>
          <a:p>
            <a:pPr lvl="1">
              <a:spcBef>
                <a:spcPts val="900"/>
              </a:spcBef>
            </a:pPr>
            <a:r>
              <a:rPr lang="en-US" sz="2700" dirty="0" smtClean="0"/>
              <a:t>User can click where hand displays 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6424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128"/>
            <a:ext cx="7937546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Evaluation:  Research &amp;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100" dirty="0" smtClean="0"/>
              <a:t>Time to Complete Tasks</a:t>
            </a:r>
          </a:p>
          <a:p>
            <a:pPr lvl="1"/>
            <a:r>
              <a:rPr lang="en-US" sz="2800" dirty="0" smtClean="0"/>
              <a:t>Perform basic tasks </a:t>
            </a:r>
            <a:r>
              <a:rPr lang="en-US" sz="2800" dirty="0" smtClean="0"/>
              <a:t>quickly - Dumas </a:t>
            </a:r>
            <a:r>
              <a:rPr lang="en-US" sz="2800" dirty="0"/>
              <a:t>&amp; Redish, 116 </a:t>
            </a:r>
            <a:endParaRPr lang="en-US" sz="2800" dirty="0" smtClean="0"/>
          </a:p>
          <a:p>
            <a:endParaRPr lang="en-US" sz="3100" dirty="0"/>
          </a:p>
          <a:p>
            <a:r>
              <a:rPr lang="en-US" sz="3100" dirty="0" smtClean="0"/>
              <a:t>Interview Questions</a:t>
            </a:r>
          </a:p>
          <a:p>
            <a:pPr lvl="1"/>
            <a:r>
              <a:rPr lang="en-US" sz="2800" dirty="0" smtClean="0"/>
              <a:t>Capture tester thoughts</a:t>
            </a:r>
          </a:p>
          <a:p>
            <a:endParaRPr lang="en-US" sz="3100" dirty="0"/>
          </a:p>
          <a:p>
            <a:r>
              <a:rPr lang="en-US" sz="3100" dirty="0" smtClean="0"/>
              <a:t>Tester variation and privacy</a:t>
            </a:r>
          </a:p>
          <a:p>
            <a:endParaRPr lang="en-US" sz="3100" dirty="0" smtClean="0"/>
          </a:p>
          <a:p>
            <a:r>
              <a:rPr lang="en-US" sz="3100" dirty="0" smtClean="0"/>
              <a:t>Test Environment</a:t>
            </a:r>
          </a:p>
          <a:p>
            <a:pPr lvl="1"/>
            <a:r>
              <a:rPr lang="en-US" sz="2800" dirty="0" smtClean="0"/>
              <a:t>User home</a:t>
            </a:r>
          </a:p>
          <a:p>
            <a:pPr lvl="1"/>
            <a:r>
              <a:rPr lang="en-US" sz="2800" dirty="0" smtClean="0"/>
              <a:t>User select computer which most comfortable</a:t>
            </a:r>
          </a:p>
          <a:p>
            <a:pPr lvl="1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986233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Evaluation: 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0436"/>
            <a:ext cx="7999500" cy="501384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2700" dirty="0" smtClean="0"/>
              <a:t>Time to Complete Tasks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C</a:t>
            </a:r>
            <a:r>
              <a:rPr lang="en-US" sz="2400" dirty="0" smtClean="0"/>
              <a:t>lick </a:t>
            </a:r>
            <a:r>
              <a:rPr lang="en-US" sz="2400" dirty="0"/>
              <a:t>a </a:t>
            </a:r>
            <a:r>
              <a:rPr lang="en-US" sz="2400" dirty="0" smtClean="0"/>
              <a:t>video</a:t>
            </a:r>
            <a:endParaRPr lang="en-US" sz="2400" dirty="0"/>
          </a:p>
          <a:p>
            <a:pPr lvl="1">
              <a:spcBef>
                <a:spcPts val="400"/>
              </a:spcBef>
            </a:pPr>
            <a:r>
              <a:rPr lang="en-US" sz="2400" dirty="0"/>
              <a:t>S</a:t>
            </a:r>
            <a:r>
              <a:rPr lang="en-US" sz="2400" dirty="0" smtClean="0"/>
              <a:t>elect day to </a:t>
            </a:r>
            <a:r>
              <a:rPr lang="en-US" sz="2400" dirty="0"/>
              <a:t>compare </a:t>
            </a:r>
            <a:r>
              <a:rPr lang="en-US" sz="2400" dirty="0" smtClean="0"/>
              <a:t>past metrics</a:t>
            </a:r>
            <a:endParaRPr lang="en-US" sz="2400" dirty="0"/>
          </a:p>
          <a:p>
            <a:pPr lvl="1">
              <a:spcBef>
                <a:spcPts val="400"/>
              </a:spcBef>
            </a:pPr>
            <a:r>
              <a:rPr lang="en-US" sz="2400" dirty="0"/>
              <a:t>C</a:t>
            </a:r>
            <a:r>
              <a:rPr lang="en-US" sz="2400" dirty="0" smtClean="0"/>
              <a:t>ompare metrics to </a:t>
            </a:r>
            <a:r>
              <a:rPr lang="en-US" sz="2400" dirty="0"/>
              <a:t>national </a:t>
            </a:r>
            <a:r>
              <a:rPr lang="en-US" sz="2400" dirty="0" smtClean="0"/>
              <a:t>averages</a:t>
            </a:r>
            <a:endParaRPr lang="en-US" sz="2400" dirty="0"/>
          </a:p>
          <a:p>
            <a:pPr lvl="1">
              <a:spcBef>
                <a:spcPts val="400"/>
              </a:spcBef>
            </a:pPr>
            <a:r>
              <a:rPr lang="en-US" sz="2400" dirty="0"/>
              <a:t>P</a:t>
            </a:r>
            <a:r>
              <a:rPr lang="en-US" sz="2400" dirty="0" smtClean="0"/>
              <a:t>ost </a:t>
            </a:r>
            <a:r>
              <a:rPr lang="en-US" sz="2400" dirty="0"/>
              <a:t>a question or comment </a:t>
            </a:r>
            <a:endParaRPr lang="en-US" sz="2400" dirty="0" smtClean="0"/>
          </a:p>
          <a:p>
            <a:pPr lvl="1">
              <a:spcBef>
                <a:spcPts val="400"/>
              </a:spcBef>
            </a:pPr>
            <a:r>
              <a:rPr lang="en-US" sz="2400" dirty="0" smtClean="0"/>
              <a:t>Sign out</a:t>
            </a:r>
          </a:p>
          <a:p>
            <a:pPr lvl="1">
              <a:spcBef>
                <a:spcPts val="400"/>
              </a:spcBef>
            </a:pPr>
            <a:endParaRPr lang="en-US" sz="1600" dirty="0"/>
          </a:p>
          <a:p>
            <a:pPr>
              <a:spcBef>
                <a:spcPts val="400"/>
              </a:spcBef>
            </a:pPr>
            <a:r>
              <a:rPr lang="en-US" sz="2700" dirty="0" smtClean="0"/>
              <a:t>Interview Questions</a:t>
            </a:r>
          </a:p>
          <a:p>
            <a:pPr lvl="1">
              <a:spcBef>
                <a:spcPts val="400"/>
              </a:spcBef>
            </a:pPr>
            <a:r>
              <a:rPr lang="en-US" sz="2400" dirty="0" smtClean="0"/>
              <a:t>Liked aspects</a:t>
            </a:r>
            <a:endParaRPr lang="en-US" sz="2400" dirty="0"/>
          </a:p>
          <a:p>
            <a:pPr lvl="1">
              <a:spcBef>
                <a:spcPts val="400"/>
              </a:spcBef>
            </a:pPr>
            <a:r>
              <a:rPr lang="en-US" sz="2400" dirty="0" smtClean="0"/>
              <a:t>Confusing aspects</a:t>
            </a:r>
            <a:endParaRPr lang="en-US" sz="2400" dirty="0"/>
          </a:p>
          <a:p>
            <a:pPr lvl="1">
              <a:spcBef>
                <a:spcPts val="400"/>
              </a:spcBef>
            </a:pPr>
            <a:r>
              <a:rPr lang="en-US" sz="2400" dirty="0"/>
              <a:t>S</a:t>
            </a:r>
            <a:r>
              <a:rPr lang="en-US" sz="2400" dirty="0" smtClean="0"/>
              <a:t>uggestions </a:t>
            </a:r>
            <a:r>
              <a:rPr lang="en-US" sz="2400" dirty="0"/>
              <a:t>for </a:t>
            </a:r>
            <a:r>
              <a:rPr lang="en-US" sz="2400" dirty="0" smtClean="0"/>
              <a:t>improvement</a:t>
            </a:r>
            <a:endParaRPr lang="en-US" sz="2400" dirty="0"/>
          </a:p>
          <a:p>
            <a:pPr lvl="1">
              <a:spcBef>
                <a:spcPts val="400"/>
              </a:spcBef>
            </a:pPr>
            <a:r>
              <a:rPr lang="en-US" sz="2400" dirty="0" smtClean="0"/>
              <a:t>Price you would pay</a:t>
            </a:r>
            <a:endParaRPr lang="en-US" sz="24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85492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Evaluation: 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26549908"/>
              </p:ext>
            </p:extLst>
          </p:nvPr>
        </p:nvGraphicFramePr>
        <p:xfrm>
          <a:off x="0" y="1592799"/>
          <a:ext cx="8348282" cy="5007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2098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Evaluation: 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644170"/>
            <a:ext cx="8229600" cy="47994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24"/>
              </a:spcBef>
            </a:pPr>
            <a:r>
              <a:rPr lang="en-US" sz="3000" dirty="0"/>
              <a:t>All three </a:t>
            </a:r>
            <a:r>
              <a:rPr lang="en-US" sz="3000" dirty="0" smtClean="0"/>
              <a:t>testers</a:t>
            </a:r>
          </a:p>
          <a:p>
            <a:pPr lvl="1">
              <a:spcBef>
                <a:spcPts val="1224"/>
              </a:spcBef>
            </a:pPr>
            <a:r>
              <a:rPr lang="en-US" sz="2700" dirty="0" smtClean="0"/>
              <a:t>System intuitive </a:t>
            </a:r>
            <a:r>
              <a:rPr lang="en-US" sz="2700" dirty="0"/>
              <a:t>and easy to </a:t>
            </a:r>
            <a:r>
              <a:rPr lang="en-US" sz="2700" dirty="0" smtClean="0"/>
              <a:t>use</a:t>
            </a:r>
            <a:endParaRPr lang="en-US" sz="2700" dirty="0" smtClean="0"/>
          </a:p>
          <a:p>
            <a:pPr lvl="1">
              <a:spcBef>
                <a:spcPts val="1224"/>
              </a:spcBef>
            </a:pPr>
            <a:r>
              <a:rPr lang="en-US" sz="2700" dirty="0"/>
              <a:t>P</a:t>
            </a:r>
            <a:r>
              <a:rPr lang="en-US" sz="2700" dirty="0" smtClean="0"/>
              <a:t>ay </a:t>
            </a:r>
            <a:r>
              <a:rPr lang="en-US" sz="2700" dirty="0"/>
              <a:t>to use the </a:t>
            </a:r>
            <a:r>
              <a:rPr lang="en-US" sz="2700" dirty="0" smtClean="0"/>
              <a:t>system</a:t>
            </a:r>
          </a:p>
          <a:p>
            <a:pPr lvl="1">
              <a:spcBef>
                <a:spcPts val="1224"/>
              </a:spcBef>
            </a:pPr>
            <a:endParaRPr lang="en-US" sz="1900" dirty="0" smtClean="0"/>
          </a:p>
          <a:p>
            <a:pPr>
              <a:spcBef>
                <a:spcPts val="1224"/>
              </a:spcBef>
            </a:pPr>
            <a:r>
              <a:rPr lang="en-US" sz="3000" dirty="0" smtClean="0"/>
              <a:t>Two </a:t>
            </a:r>
            <a:r>
              <a:rPr lang="en-US" sz="3000" dirty="0"/>
              <a:t>of the three </a:t>
            </a:r>
            <a:r>
              <a:rPr lang="en-US" sz="3000" dirty="0" smtClean="0"/>
              <a:t>testers</a:t>
            </a:r>
          </a:p>
          <a:p>
            <a:pPr lvl="1">
              <a:spcBef>
                <a:spcPts val="1224"/>
              </a:spcBef>
            </a:pPr>
            <a:r>
              <a:rPr lang="en-US" sz="2700" dirty="0" smtClean="0"/>
              <a:t>Arrow meaning could </a:t>
            </a:r>
            <a:r>
              <a:rPr lang="en-US" sz="2700" dirty="0" smtClean="0"/>
              <a:t>be clearer</a:t>
            </a:r>
          </a:p>
          <a:p>
            <a:pPr lvl="1">
              <a:spcBef>
                <a:spcPts val="1224"/>
              </a:spcBef>
            </a:pPr>
            <a:r>
              <a:rPr lang="en-US" sz="2700" dirty="0"/>
              <a:t>P</a:t>
            </a:r>
            <a:r>
              <a:rPr lang="en-US" sz="2700" dirty="0" smtClean="0"/>
              <a:t>rototype very </a:t>
            </a:r>
            <a:r>
              <a:rPr lang="en-US" sz="2700" dirty="0" smtClean="0"/>
              <a:t>sensitive</a:t>
            </a:r>
            <a:endParaRPr lang="en-US" sz="2700" dirty="0" smtClean="0"/>
          </a:p>
          <a:p>
            <a:pPr lvl="1">
              <a:spcBef>
                <a:spcPts val="1224"/>
              </a:spcBef>
            </a:pPr>
            <a:r>
              <a:rPr lang="en-US" sz="2700" dirty="0"/>
              <a:t>C</a:t>
            </a:r>
            <a:r>
              <a:rPr lang="en-US" sz="2700" dirty="0" smtClean="0"/>
              <a:t>ompare tab </a:t>
            </a:r>
            <a:r>
              <a:rPr lang="en-US" sz="2700" dirty="0" smtClean="0"/>
              <a:t>confusing</a:t>
            </a:r>
            <a:endParaRPr lang="en-US" sz="2700" dirty="0" smtClean="0"/>
          </a:p>
          <a:p>
            <a:pPr lvl="1">
              <a:spcBef>
                <a:spcPts val="1224"/>
              </a:spcBef>
            </a:pPr>
            <a:r>
              <a:rPr lang="en-US" sz="2700" dirty="0"/>
              <a:t>C</a:t>
            </a:r>
            <a:r>
              <a:rPr lang="en-US" sz="2700" dirty="0" smtClean="0"/>
              <a:t>apture </a:t>
            </a:r>
            <a:r>
              <a:rPr lang="en-US" sz="2700" dirty="0" smtClean="0"/>
              <a:t>health information</a:t>
            </a:r>
          </a:p>
          <a:p>
            <a:pPr lvl="1">
              <a:spcBef>
                <a:spcPts val="1224"/>
              </a:spcBef>
            </a:pPr>
            <a:r>
              <a:rPr lang="en-US" sz="2700" dirty="0" smtClean="0"/>
              <a:t>Conflicting </a:t>
            </a:r>
            <a:r>
              <a:rPr lang="en-US" sz="2700" dirty="0" smtClean="0"/>
              <a:t>opinions on </a:t>
            </a:r>
            <a:r>
              <a:rPr lang="en-US" sz="2700" dirty="0" smtClean="0"/>
              <a:t>font </a:t>
            </a:r>
            <a:r>
              <a:rPr lang="en-US" sz="2700" dirty="0" smtClean="0"/>
              <a:t>size</a:t>
            </a:r>
            <a:endParaRPr lang="en-US" sz="2700" dirty="0"/>
          </a:p>
          <a:p>
            <a:pPr lvl="1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424816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79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Conduct usability testing with larger sample size</a:t>
            </a:r>
          </a:p>
          <a:p>
            <a:endParaRPr lang="en-US" sz="2800" dirty="0" smtClean="0"/>
          </a:p>
          <a:p>
            <a:r>
              <a:rPr lang="en-US" sz="2800" dirty="0" smtClean="0"/>
              <a:t>Incorporate usability testing feedback into design</a:t>
            </a:r>
          </a:p>
          <a:p>
            <a:endParaRPr lang="en-US" sz="2800" dirty="0"/>
          </a:p>
          <a:p>
            <a:r>
              <a:rPr lang="en-US" sz="2800" dirty="0" smtClean="0"/>
              <a:t>Release Cat Watch 1.0</a:t>
            </a:r>
          </a:p>
          <a:p>
            <a:endParaRPr lang="en-US" sz="2800" dirty="0"/>
          </a:p>
          <a:p>
            <a:r>
              <a:rPr lang="en-US" sz="2800" dirty="0" smtClean="0"/>
              <a:t>Cat Watch 2.0:</a:t>
            </a:r>
            <a:r>
              <a:rPr lang="en-US" sz="2800" dirty="0"/>
              <a:t> </a:t>
            </a:r>
            <a:r>
              <a:rPr lang="en-US" sz="2800" dirty="0" smtClean="0"/>
              <a:t> Design, Usability Test, Release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568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8441765" cy="6858000"/>
          </a:xfrm>
        </p:spPr>
        <p:txBody>
          <a:bodyPr anchor="ctr"/>
          <a:lstStyle/>
          <a:p>
            <a:pPr algn="ctr"/>
            <a:r>
              <a:rPr lang="en-US" sz="5400" dirty="0" smtClean="0"/>
              <a:t>Website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6120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8441765" cy="6858000"/>
          </a:xfrm>
        </p:spPr>
        <p:txBody>
          <a:bodyPr anchor="ctr"/>
          <a:lstStyle/>
          <a:p>
            <a:pPr algn="ctr"/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47392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359"/>
            <a:ext cx="7620000" cy="5216769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dirty="0"/>
              <a:t>Blackler, Alethea (2009). Applications of high and low fidelity prototypes in </a:t>
            </a:r>
            <a:r>
              <a:rPr lang="en-US" dirty="0" smtClean="0"/>
              <a:t>researching </a:t>
            </a:r>
            <a:r>
              <a:rPr lang="en-US" dirty="0"/>
              <a:t>intuitive </a:t>
            </a:r>
            <a:r>
              <a:rPr lang="en-US" dirty="0" smtClean="0"/>
              <a:t>	interaction</a:t>
            </a:r>
            <a:r>
              <a:rPr lang="en-US" dirty="0"/>
              <a:t>. In: Undisciplined! Design Research </a:t>
            </a:r>
            <a:r>
              <a:rPr lang="en-US" dirty="0" smtClean="0"/>
              <a:t>Society </a:t>
            </a:r>
            <a:r>
              <a:rPr lang="en-US" dirty="0"/>
              <a:t>Conference 2008, Sheffield </a:t>
            </a:r>
            <a:r>
              <a:rPr lang="en-US" dirty="0" smtClean="0"/>
              <a:t>Hallam	University</a:t>
            </a:r>
            <a:r>
              <a:rPr lang="en-US" dirty="0"/>
              <a:t>, Sheffield, UK, 16-19 July 2008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Buxton</a:t>
            </a:r>
            <a:r>
              <a:rPr lang="en-US" dirty="0"/>
              <a:t>, B. (2007).  </a:t>
            </a:r>
            <a:r>
              <a:rPr lang="en-US" i="1" dirty="0"/>
              <a:t>Sketching User Experiences</a:t>
            </a:r>
            <a:r>
              <a:rPr lang="en-US" dirty="0"/>
              <a:t>.  San Francisco, CA:  Morgan </a:t>
            </a:r>
            <a:r>
              <a:rPr lang="en-US" dirty="0" smtClean="0"/>
              <a:t>Kaufmann </a:t>
            </a:r>
            <a:r>
              <a:rPr lang="en-US" dirty="0"/>
              <a:t>Publishers.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Cats </a:t>
            </a:r>
            <a:r>
              <a:rPr lang="en-US" dirty="0"/>
              <a:t>and collars. (n.d.). </a:t>
            </a:r>
            <a:r>
              <a:rPr lang="en-US" i="1" dirty="0"/>
              <a:t>fabcats : feline advisory bureau - the website dedicated to feline wellbeing</a:t>
            </a:r>
            <a:r>
              <a:rPr lang="en-US" dirty="0"/>
              <a:t>. 	Retrieved February 13, 2012, from </a:t>
            </a:r>
            <a:r>
              <a:rPr lang="en-US" dirty="0">
                <a:hlinkClick r:id="rId2"/>
              </a:rPr>
              <a:t>http://www.fabcats.org/owners/safety/</a:t>
            </a:r>
            <a:r>
              <a:rPr lang="en-US" dirty="0" smtClean="0">
                <a:hlinkClick r:id="rId2"/>
              </a:rPr>
              <a:t>collars/</a:t>
            </a:r>
            <a:r>
              <a:rPr lang="en-US" dirty="0" smtClean="0"/>
              <a:t>	info.html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Dumas</a:t>
            </a:r>
            <a:r>
              <a:rPr lang="en-US" dirty="0"/>
              <a:t>, J.S. &amp; Redish, J.C.  (1999).  </a:t>
            </a:r>
            <a:r>
              <a:rPr lang="en-US" i="1" dirty="0"/>
              <a:t>A Practical Guide to Usability Testing.</a:t>
            </a:r>
            <a:r>
              <a:rPr lang="en-US" dirty="0"/>
              <a:t>  Portland, </a:t>
            </a:r>
            <a:r>
              <a:rPr lang="en-US" dirty="0" smtClean="0"/>
              <a:t>Oregon</a:t>
            </a:r>
            <a:r>
              <a:rPr lang="en-US" dirty="0"/>
              <a:t>:  Intellect </a:t>
            </a:r>
            <a:r>
              <a:rPr lang="en-US" dirty="0" smtClean="0"/>
              <a:t>	Books.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Galitz</a:t>
            </a:r>
            <a:r>
              <a:rPr lang="en-US" dirty="0"/>
              <a:t>, W.O.  (2007).  </a:t>
            </a:r>
            <a:r>
              <a:rPr lang="en-US" i="1" dirty="0"/>
              <a:t>The Essential Guide to User Interface design:  An Introduction to GUI Design 	Principles and Techniques.</a:t>
            </a:r>
            <a:r>
              <a:rPr lang="en-US" dirty="0"/>
              <a:t>  Indianapolis, IN:  Wiley Publishing, Inc.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Greenbaum</a:t>
            </a:r>
            <a:r>
              <a:rPr lang="en-US" dirty="0"/>
              <a:t>, J. &amp; Kyng M.  (1991).  </a:t>
            </a:r>
            <a:r>
              <a:rPr lang="en-US" i="1" dirty="0"/>
              <a:t>Design at Work:  Cooperative Design of Computer </a:t>
            </a:r>
            <a:r>
              <a:rPr lang="en-US" i="1" dirty="0" smtClean="0"/>
              <a:t>Systems</a:t>
            </a:r>
            <a:r>
              <a:rPr lang="en-US" dirty="0"/>
              <a:t>.  </a:t>
            </a:r>
            <a:r>
              <a:rPr lang="en-US" dirty="0" smtClean="0"/>
              <a:t>	Hillsdale</a:t>
            </a:r>
            <a:r>
              <a:rPr lang="en-US" dirty="0"/>
              <a:t>, NJ:  Lawrence Erlbaum Associates, Inc., Publishers.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U.S</a:t>
            </a:r>
            <a:r>
              <a:rPr lang="en-US" dirty="0"/>
              <a:t>. Pet Ownership Statistics: The Humane Society of the United States. (n.d.). </a:t>
            </a:r>
            <a:r>
              <a:rPr lang="en-US" i="1" dirty="0"/>
              <a:t>The </a:t>
            </a:r>
            <a:r>
              <a:rPr lang="en-US" i="1" dirty="0" smtClean="0"/>
              <a:t>Humane </a:t>
            </a:r>
            <a:r>
              <a:rPr lang="en-US" i="1" dirty="0"/>
              <a:t>Society </a:t>
            </a:r>
            <a:r>
              <a:rPr lang="en-US" i="1" dirty="0" smtClean="0"/>
              <a:t>	of </a:t>
            </a:r>
            <a:r>
              <a:rPr lang="en-US" i="1" dirty="0"/>
              <a:t>the United States: The Humane Society of the United </a:t>
            </a:r>
            <a:r>
              <a:rPr lang="en-US" i="1" dirty="0" smtClean="0"/>
              <a:t>States</a:t>
            </a:r>
            <a:r>
              <a:rPr lang="en-US" dirty="0"/>
              <a:t>.  Retrieved February 13, 2012, from 	</a:t>
            </a:r>
            <a:r>
              <a:rPr lang="en-US" dirty="0">
                <a:hlinkClick r:id="rId3"/>
              </a:rPr>
              <a:t>http://www.humanesociety.org/issues/pet_overpopulation/facts/pet_ownership_st</a:t>
            </a:r>
            <a:r>
              <a:rPr lang="en-US" dirty="0"/>
              <a:t>	atistics.html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Wickens, C.D., Lee, J.D., Liu, Y., &amp; Becker, S.E.G. (2004).  </a:t>
            </a:r>
            <a:r>
              <a:rPr lang="en-US" i="1" dirty="0"/>
              <a:t>An Introduction to Human </a:t>
            </a:r>
            <a:r>
              <a:rPr lang="en-US" i="1" dirty="0" smtClean="0"/>
              <a:t>Factors 	Engineering</a:t>
            </a:r>
            <a:r>
              <a:rPr lang="en-US" dirty="0" smtClean="0"/>
              <a:t> </a:t>
            </a:r>
            <a:r>
              <a:rPr lang="en-US" dirty="0"/>
              <a:t>(Second Edition).  Upper Saddle River, NJ:  Pearson </a:t>
            </a:r>
            <a:r>
              <a:rPr lang="en-US" dirty="0" smtClean="0"/>
              <a:t>Prentice </a:t>
            </a:r>
            <a:r>
              <a:rPr lang="en-US" dirty="0"/>
              <a:t>Hall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73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700"/>
              </a:spcBef>
            </a:pPr>
            <a:r>
              <a:rPr lang="en-US" sz="3000" dirty="0" smtClean="0"/>
              <a:t>Problem</a:t>
            </a:r>
          </a:p>
          <a:p>
            <a:pPr>
              <a:spcBef>
                <a:spcPts val="1700"/>
              </a:spcBef>
            </a:pPr>
            <a:r>
              <a:rPr lang="en-US" sz="3000" dirty="0" smtClean="0"/>
              <a:t>Users</a:t>
            </a:r>
          </a:p>
          <a:p>
            <a:pPr>
              <a:spcBef>
                <a:spcPts val="1700"/>
              </a:spcBef>
            </a:pPr>
            <a:r>
              <a:rPr lang="en-US" sz="3000" dirty="0" smtClean="0"/>
              <a:t>Design</a:t>
            </a:r>
          </a:p>
          <a:p>
            <a:pPr>
              <a:spcBef>
                <a:spcPts val="1700"/>
              </a:spcBef>
            </a:pPr>
            <a:r>
              <a:rPr lang="en-US" sz="3000" dirty="0" smtClean="0"/>
              <a:t>Prototype</a:t>
            </a:r>
          </a:p>
          <a:p>
            <a:pPr>
              <a:spcBef>
                <a:spcPts val="1700"/>
              </a:spcBef>
            </a:pPr>
            <a:r>
              <a:rPr lang="en-US" sz="3000" dirty="0" smtClean="0"/>
              <a:t>Evaluation</a:t>
            </a:r>
          </a:p>
          <a:p>
            <a:pPr>
              <a:spcBef>
                <a:spcPts val="1700"/>
              </a:spcBef>
            </a:pPr>
            <a:r>
              <a:rPr lang="en-US" sz="3000" dirty="0" smtClean="0"/>
              <a:t>Next Steps</a:t>
            </a:r>
          </a:p>
          <a:p>
            <a:pPr>
              <a:spcBef>
                <a:spcPts val="1700"/>
              </a:spcBef>
            </a:pPr>
            <a:r>
              <a:rPr lang="en-US" sz="3000" dirty="0" smtClean="0"/>
              <a:t>Website</a:t>
            </a:r>
          </a:p>
          <a:p>
            <a:pPr>
              <a:spcBef>
                <a:spcPts val="1700"/>
              </a:spcBef>
            </a:pPr>
            <a:r>
              <a:rPr lang="en-US" sz="3000" dirty="0" smtClean="0"/>
              <a:t>Questions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4098727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72"/>
              </a:spcBef>
            </a:pPr>
            <a:r>
              <a:rPr lang="en-US" sz="3000" dirty="0" smtClean="0"/>
              <a:t>Problem</a:t>
            </a:r>
          </a:p>
          <a:p>
            <a:pPr lvl="1">
              <a:spcBef>
                <a:spcPts val="1272"/>
              </a:spcBef>
            </a:pPr>
            <a:r>
              <a:rPr lang="en-US" sz="2700" dirty="0" smtClean="0"/>
              <a:t>What </a:t>
            </a:r>
            <a:r>
              <a:rPr lang="en-US" sz="2700" dirty="0"/>
              <a:t>do your pet cats do when you are not home and is it healthy behavior</a:t>
            </a:r>
            <a:r>
              <a:rPr lang="en-US" sz="2700" dirty="0" smtClean="0"/>
              <a:t>?</a:t>
            </a:r>
          </a:p>
          <a:p>
            <a:pPr lvl="1">
              <a:spcBef>
                <a:spcPts val="1272"/>
              </a:spcBef>
            </a:pPr>
            <a:endParaRPr lang="en-US" sz="2800" dirty="0" smtClean="0"/>
          </a:p>
          <a:p>
            <a:pPr>
              <a:spcBef>
                <a:spcPts val="1272"/>
              </a:spcBef>
            </a:pPr>
            <a:r>
              <a:rPr lang="en-US" sz="3000" dirty="0" smtClean="0"/>
              <a:t>Cat Watch Solution</a:t>
            </a:r>
            <a:endParaRPr lang="en-US" sz="3000" dirty="0"/>
          </a:p>
          <a:p>
            <a:pPr lvl="1">
              <a:spcBef>
                <a:spcPts val="1272"/>
              </a:spcBef>
            </a:pPr>
            <a:r>
              <a:rPr lang="en-US" sz="2700" dirty="0" smtClean="0"/>
              <a:t>Lightweight tracker for cat</a:t>
            </a:r>
          </a:p>
          <a:p>
            <a:pPr lvl="1">
              <a:spcBef>
                <a:spcPts val="1272"/>
              </a:spcBef>
            </a:pPr>
            <a:r>
              <a:rPr lang="en-US" sz="2700" dirty="0" smtClean="0"/>
              <a:t>Interactive web application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9502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Users:  Who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481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3000" dirty="0" smtClean="0"/>
              <a:t>People who have at least one cat</a:t>
            </a:r>
          </a:p>
          <a:p>
            <a:pPr>
              <a:spcBef>
                <a:spcPts val="1200"/>
              </a:spcBef>
            </a:pPr>
            <a:endParaRPr lang="en-US" sz="2800" dirty="0" smtClean="0"/>
          </a:p>
          <a:p>
            <a:pPr>
              <a:spcBef>
                <a:spcPts val="1200"/>
              </a:spcBef>
            </a:pPr>
            <a:r>
              <a:rPr lang="en-US" sz="3000" dirty="0"/>
              <a:t>C</a:t>
            </a:r>
            <a:r>
              <a:rPr lang="en-US" sz="3000" dirty="0" smtClean="0"/>
              <a:t>at owners:</a:t>
            </a:r>
          </a:p>
          <a:p>
            <a:pPr lvl="1">
              <a:spcBef>
                <a:spcPts val="1200"/>
              </a:spcBef>
            </a:pPr>
            <a:r>
              <a:rPr lang="en-US" sz="2700" dirty="0" smtClean="0"/>
              <a:t>Vacationing</a:t>
            </a:r>
            <a:endParaRPr lang="en-US" sz="2700" dirty="0"/>
          </a:p>
          <a:p>
            <a:pPr lvl="1">
              <a:spcBef>
                <a:spcPts val="1200"/>
              </a:spcBef>
            </a:pPr>
            <a:r>
              <a:rPr lang="en-US" sz="2700" dirty="0"/>
              <a:t>S</a:t>
            </a:r>
            <a:r>
              <a:rPr lang="en-US" sz="2700" dirty="0" smtClean="0"/>
              <a:t>ick pet</a:t>
            </a:r>
            <a:endParaRPr lang="en-US" sz="2700" dirty="0"/>
          </a:p>
          <a:p>
            <a:pPr lvl="1">
              <a:spcBef>
                <a:spcPts val="1200"/>
              </a:spcBef>
            </a:pPr>
            <a:r>
              <a:rPr lang="en-US" sz="2700" dirty="0"/>
              <a:t>T</a:t>
            </a:r>
            <a:r>
              <a:rPr lang="en-US" sz="2700" dirty="0" smtClean="0"/>
              <a:t>rouble </a:t>
            </a:r>
            <a:r>
              <a:rPr lang="en-US" sz="2700" dirty="0"/>
              <a:t>with their </a:t>
            </a:r>
            <a:r>
              <a:rPr lang="en-US" sz="2700" dirty="0" smtClean="0"/>
              <a:t>cats</a:t>
            </a:r>
            <a:endParaRPr lang="en-US" sz="2700" dirty="0"/>
          </a:p>
          <a:p>
            <a:pPr lvl="1">
              <a:spcBef>
                <a:spcPts val="1200"/>
              </a:spcBef>
            </a:pPr>
            <a:r>
              <a:rPr lang="en-US" sz="2700" dirty="0"/>
              <a:t>C</a:t>
            </a:r>
            <a:r>
              <a:rPr lang="en-US" sz="2700" dirty="0" smtClean="0"/>
              <a:t>urious </a:t>
            </a:r>
            <a:r>
              <a:rPr lang="en-US" sz="2700" dirty="0"/>
              <a:t>about their </a:t>
            </a:r>
            <a:r>
              <a:rPr lang="en-US" sz="2700" dirty="0" smtClean="0"/>
              <a:t>cat’s behaviors</a:t>
            </a:r>
          </a:p>
        </p:txBody>
      </p:sp>
    </p:spTree>
    <p:extLst>
      <p:ext uri="{BB962C8B-B14F-4D97-AF65-F5344CB8AC3E}">
        <p14:creationId xmlns:p14="http://schemas.microsoft.com/office/powerpoint/2010/main" val="312774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Users: 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4819"/>
          </a:xfrm>
        </p:spPr>
        <p:txBody>
          <a:bodyPr>
            <a:normAutofit/>
          </a:bodyPr>
          <a:lstStyle/>
          <a:p>
            <a:pPr marL="400050">
              <a:spcBef>
                <a:spcPts val="3600"/>
              </a:spcBef>
              <a:buFont typeface="+mj-lt"/>
              <a:buAutoNum type="arabicPeriod"/>
            </a:pPr>
            <a:r>
              <a:rPr lang="en-US" sz="3000" dirty="0" smtClean="0"/>
              <a:t>  Get </a:t>
            </a:r>
            <a:r>
              <a:rPr lang="en-US" sz="3000" dirty="0"/>
              <a:t>a view </a:t>
            </a:r>
            <a:r>
              <a:rPr lang="en-US" sz="3000" dirty="0" smtClean="0"/>
              <a:t>of current cat metrics</a:t>
            </a:r>
          </a:p>
          <a:p>
            <a:pPr marL="400050">
              <a:spcBef>
                <a:spcPts val="3600"/>
              </a:spcBef>
              <a:buFont typeface="+mj-lt"/>
              <a:buAutoNum type="arabicPeriod"/>
            </a:pPr>
            <a:r>
              <a:rPr lang="en-US" sz="3000" dirty="0" smtClean="0"/>
              <a:t>  Click </a:t>
            </a:r>
            <a:r>
              <a:rPr lang="en-US" sz="3000" dirty="0"/>
              <a:t>a video </a:t>
            </a:r>
            <a:r>
              <a:rPr lang="en-US" sz="3000" dirty="0" smtClean="0"/>
              <a:t>and </a:t>
            </a:r>
            <a:r>
              <a:rPr lang="en-US" sz="3000" dirty="0"/>
              <a:t>watch </a:t>
            </a:r>
            <a:r>
              <a:rPr lang="en-US" sz="3000" dirty="0" smtClean="0"/>
              <a:t>cat’s path</a:t>
            </a:r>
          </a:p>
          <a:p>
            <a:pPr marL="400050">
              <a:spcBef>
                <a:spcPts val="3600"/>
              </a:spcBef>
              <a:buFont typeface="+mj-lt"/>
              <a:buAutoNum type="arabicPeriod"/>
            </a:pPr>
            <a:r>
              <a:rPr lang="en-US" sz="3000" dirty="0" smtClean="0"/>
              <a:t>  Analyze past cat metrics</a:t>
            </a:r>
          </a:p>
          <a:p>
            <a:pPr marL="400050">
              <a:spcBef>
                <a:spcPts val="3600"/>
              </a:spcBef>
              <a:buFont typeface="+mj-lt"/>
              <a:buAutoNum type="arabicPeriod"/>
            </a:pPr>
            <a:r>
              <a:rPr lang="en-US" sz="3000" dirty="0" smtClean="0"/>
              <a:t>  Compare cat metrics to </a:t>
            </a:r>
            <a:r>
              <a:rPr lang="en-US" sz="3000" dirty="0"/>
              <a:t>national </a:t>
            </a:r>
            <a:r>
              <a:rPr lang="en-US" sz="3000" dirty="0" smtClean="0"/>
              <a:t>averages</a:t>
            </a:r>
          </a:p>
          <a:p>
            <a:pPr marL="400050">
              <a:spcBef>
                <a:spcPts val="3600"/>
              </a:spcBef>
              <a:buFont typeface="+mj-lt"/>
              <a:buAutoNum type="arabicPeriod"/>
            </a:pPr>
            <a:r>
              <a:rPr lang="en-US" sz="3000" dirty="0" smtClean="0"/>
              <a:t>  Post </a:t>
            </a:r>
            <a:r>
              <a:rPr lang="en-US" sz="3000" dirty="0"/>
              <a:t>a question about </a:t>
            </a:r>
            <a:r>
              <a:rPr lang="en-US" sz="3000" dirty="0" smtClean="0"/>
              <a:t>cat’s behaviors</a:t>
            </a:r>
            <a:endParaRPr lang="en-US" sz="30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1242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Design: 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922057" cy="4800600"/>
          </a:xfrm>
        </p:spPr>
        <p:txBody>
          <a:bodyPr>
            <a:noAutofit/>
          </a:bodyPr>
          <a:lstStyle/>
          <a:p>
            <a:pPr marL="514350" indent="-457200">
              <a:spcBef>
                <a:spcPts val="1272"/>
              </a:spcBef>
            </a:pPr>
            <a:r>
              <a:rPr lang="en-US" sz="2800" dirty="0" smtClean="0"/>
              <a:t>"</a:t>
            </a:r>
            <a:r>
              <a:rPr lang="en-US" sz="2800" dirty="0"/>
              <a:t>access to all information vs. simplicity </a:t>
            </a:r>
            <a:r>
              <a:rPr lang="en-US" sz="2800" dirty="0" smtClean="0"/>
              <a:t>&amp; clarity”</a:t>
            </a:r>
          </a:p>
          <a:p>
            <a:pPr marL="914400" lvl="1" indent="-457200">
              <a:spcBef>
                <a:spcPts val="1272"/>
              </a:spcBef>
            </a:pPr>
            <a:r>
              <a:rPr lang="en-US" sz="2600" dirty="0" smtClean="0"/>
              <a:t>Cat tracker sends a lot of information</a:t>
            </a:r>
          </a:p>
          <a:p>
            <a:pPr marL="914400" lvl="1" indent="-457200">
              <a:spcBef>
                <a:spcPts val="1272"/>
              </a:spcBef>
            </a:pPr>
            <a:r>
              <a:rPr lang="en-US" sz="2600" dirty="0" smtClean="0"/>
              <a:t>Cat Watch application design simple</a:t>
            </a:r>
          </a:p>
          <a:p>
            <a:pPr marL="1200150" lvl="2" indent="-342900">
              <a:spcBef>
                <a:spcPts val="1272"/>
              </a:spcBef>
              <a:buFontTx/>
              <a:buChar char="-"/>
            </a:pPr>
            <a:endParaRPr lang="en-US" sz="2800" dirty="0" smtClean="0"/>
          </a:p>
          <a:p>
            <a:pPr marL="628650" indent="-571500">
              <a:spcBef>
                <a:spcPts val="1272"/>
              </a:spcBef>
            </a:pPr>
            <a:r>
              <a:rPr lang="en-US" sz="2600" dirty="0" smtClean="0"/>
              <a:t>"</a:t>
            </a:r>
            <a:r>
              <a:rPr lang="en-US" sz="2600" dirty="0"/>
              <a:t>long battery life vs. </a:t>
            </a:r>
            <a:r>
              <a:rPr lang="en-US" sz="2600" dirty="0" smtClean="0"/>
              <a:t>mobility”</a:t>
            </a:r>
          </a:p>
          <a:p>
            <a:pPr marL="1028700" lvl="1" indent="-571500">
              <a:spcBef>
                <a:spcPts val="1272"/>
              </a:spcBef>
            </a:pPr>
            <a:r>
              <a:rPr lang="en-US" sz="2600" dirty="0" smtClean="0"/>
              <a:t>Cat tracker needs to send information</a:t>
            </a:r>
          </a:p>
          <a:p>
            <a:pPr marL="1028700" lvl="1" indent="-571500">
              <a:spcBef>
                <a:spcPts val="1272"/>
              </a:spcBef>
            </a:pPr>
            <a:r>
              <a:rPr lang="en-US" sz="2600" dirty="0" smtClean="0"/>
              <a:t>Cat tracker travels with cat</a:t>
            </a:r>
          </a:p>
          <a:p>
            <a:pPr marL="1028700" lvl="1" indent="-57150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136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Design:  Harder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320"/>
              </a:spcBef>
            </a:pPr>
            <a:r>
              <a:rPr lang="en-US" sz="3000" dirty="0" smtClean="0"/>
              <a:t>Cat Watch application is user friendly</a:t>
            </a:r>
          </a:p>
          <a:p>
            <a:pPr lvl="1">
              <a:spcBef>
                <a:spcPts val="1320"/>
              </a:spcBef>
            </a:pPr>
            <a:r>
              <a:rPr lang="en-US" sz="2700" dirty="0" smtClean="0"/>
              <a:t>Non technical user wants intuition</a:t>
            </a:r>
          </a:p>
          <a:p>
            <a:pPr lvl="1">
              <a:spcBef>
                <a:spcPts val="1320"/>
              </a:spcBef>
            </a:pPr>
            <a:r>
              <a:rPr lang="en-US" sz="2700" dirty="0" smtClean="0"/>
              <a:t>Super technical user wants flexibility</a:t>
            </a:r>
          </a:p>
          <a:p>
            <a:pPr>
              <a:spcBef>
                <a:spcPts val="1320"/>
              </a:spcBef>
            </a:pPr>
            <a:endParaRPr lang="en-US" sz="2800" dirty="0" smtClean="0"/>
          </a:p>
          <a:p>
            <a:pPr>
              <a:spcBef>
                <a:spcPts val="1320"/>
              </a:spcBef>
            </a:pPr>
            <a:r>
              <a:rPr lang="en-US" sz="3000" dirty="0" smtClean="0"/>
              <a:t>Create cat friendly and safe cat tracker</a:t>
            </a:r>
          </a:p>
          <a:p>
            <a:pPr lvl="1">
              <a:spcBef>
                <a:spcPts val="1320"/>
              </a:spcBef>
            </a:pPr>
            <a:r>
              <a:rPr lang="en-US" sz="2700" dirty="0" smtClean="0">
                <a:effectLst/>
              </a:rPr>
              <a:t>Cats cannot provide feedback </a:t>
            </a:r>
          </a:p>
          <a:p>
            <a:pPr lvl="1">
              <a:spcBef>
                <a:spcPts val="1320"/>
              </a:spcBef>
            </a:pPr>
            <a:r>
              <a:rPr lang="en-US" sz="2700" dirty="0" smtClean="0"/>
              <a:t>Get feedback from cat owners</a:t>
            </a:r>
          </a:p>
        </p:txBody>
      </p:sp>
    </p:spTree>
    <p:extLst>
      <p:ext uri="{BB962C8B-B14F-4D97-AF65-F5344CB8AC3E}">
        <p14:creationId xmlns:p14="http://schemas.microsoft.com/office/powerpoint/2010/main" val="3412027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Design:  Research &amp;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7546" cy="4800600"/>
          </a:xfrm>
        </p:spPr>
        <p:txBody>
          <a:bodyPr>
            <a:noAutofit/>
          </a:bodyPr>
          <a:lstStyle/>
          <a:p>
            <a:pPr>
              <a:spcBef>
                <a:spcPts val="3072"/>
              </a:spcBef>
            </a:pPr>
            <a:r>
              <a:rPr lang="en-US" sz="2700" dirty="0" smtClean="0"/>
              <a:t>Sketch designs then create prototypes - Buxton, 139 </a:t>
            </a:r>
          </a:p>
          <a:p>
            <a:pPr>
              <a:spcBef>
                <a:spcPts val="3072"/>
              </a:spcBef>
            </a:pPr>
            <a:r>
              <a:rPr lang="en-US" sz="2700" dirty="0" smtClean="0"/>
              <a:t>Organization and placement - Galitz, 410 </a:t>
            </a:r>
          </a:p>
          <a:p>
            <a:pPr>
              <a:spcBef>
                <a:spcPts val="3072"/>
              </a:spcBef>
            </a:pPr>
            <a:r>
              <a:rPr lang="en-US" sz="2700" dirty="0" smtClean="0"/>
              <a:t>Design display principles - Wickens et al., 185-195</a:t>
            </a:r>
          </a:p>
          <a:p>
            <a:pPr>
              <a:spcBef>
                <a:spcPts val="3072"/>
              </a:spcBef>
            </a:pPr>
            <a:r>
              <a:rPr lang="en-US" sz="2700" dirty="0" smtClean="0"/>
              <a:t>Heavy </a:t>
            </a:r>
            <a:r>
              <a:rPr lang="en-US" sz="2700" dirty="0"/>
              <a:t>items should not be </a:t>
            </a:r>
            <a:r>
              <a:rPr lang="en-US" sz="2700" dirty="0" smtClean="0"/>
              <a:t>on </a:t>
            </a:r>
            <a:r>
              <a:rPr lang="en-US" sz="2700" dirty="0"/>
              <a:t>cat collar </a:t>
            </a:r>
            <a:r>
              <a:rPr lang="en-US" sz="2700" dirty="0" smtClean="0"/>
              <a:t>- </a:t>
            </a:r>
            <a:r>
              <a:rPr lang="en-US" sz="2700" dirty="0"/>
              <a:t>Cats, 2012 </a:t>
            </a:r>
            <a:endParaRPr lang="en-US" sz="2700" dirty="0" smtClean="0"/>
          </a:p>
          <a:p>
            <a:pPr>
              <a:spcBef>
                <a:spcPts val="3072"/>
              </a:spcBef>
            </a:pPr>
            <a:r>
              <a:rPr lang="en-US" sz="2700" dirty="0" smtClean="0"/>
              <a:t>User feedback</a:t>
            </a:r>
          </a:p>
        </p:txBody>
      </p:sp>
    </p:spTree>
    <p:extLst>
      <p:ext uri="{BB962C8B-B14F-4D97-AF65-F5344CB8AC3E}">
        <p14:creationId xmlns:p14="http://schemas.microsoft.com/office/powerpoint/2010/main" val="3980100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968523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Prototype:  Research &amp;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68522" cy="4800600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</a:pPr>
            <a:r>
              <a:rPr lang="en-US" sz="2800" dirty="0" smtClean="0"/>
              <a:t>Low </a:t>
            </a:r>
            <a:r>
              <a:rPr lang="en-US" sz="2800" dirty="0"/>
              <a:t>F</a:t>
            </a:r>
            <a:r>
              <a:rPr lang="en-US" sz="2800" dirty="0" smtClean="0"/>
              <a:t>idelity vs. High Fidelity</a:t>
            </a:r>
          </a:p>
          <a:p>
            <a:pPr lvl="1">
              <a:spcBef>
                <a:spcPts val="1500"/>
              </a:spcBef>
            </a:pPr>
            <a:r>
              <a:rPr lang="en-US" sz="2500" dirty="0" smtClean="0"/>
              <a:t>Focus on design, not </a:t>
            </a:r>
            <a:r>
              <a:rPr lang="en-US" sz="2500" dirty="0"/>
              <a:t>aesthetics </a:t>
            </a:r>
            <a:r>
              <a:rPr lang="en-US" sz="2500" dirty="0"/>
              <a:t>- Wickens et al., 407</a:t>
            </a:r>
            <a:endParaRPr lang="en-US" sz="2500" dirty="0" smtClean="0"/>
          </a:p>
          <a:p>
            <a:pPr lvl="1">
              <a:spcBef>
                <a:spcPts val="1500"/>
              </a:spcBef>
            </a:pPr>
            <a:r>
              <a:rPr lang="en-US" sz="2500" dirty="0" smtClean="0"/>
              <a:t>Make design changes </a:t>
            </a:r>
            <a:r>
              <a:rPr lang="en-US" sz="2500" dirty="0" smtClean="0"/>
              <a:t>easier - Blackler</a:t>
            </a:r>
            <a:r>
              <a:rPr lang="en-US" sz="2500" dirty="0"/>
              <a:t>, 12-13 </a:t>
            </a:r>
            <a:endParaRPr lang="en-US" sz="2500" dirty="0" smtClean="0"/>
          </a:p>
          <a:p>
            <a:pPr lvl="1">
              <a:spcBef>
                <a:spcPts val="1500"/>
              </a:spcBef>
            </a:pPr>
            <a:endParaRPr lang="en-US" sz="1600" dirty="0" smtClean="0"/>
          </a:p>
          <a:p>
            <a:pPr>
              <a:spcBef>
                <a:spcPts val="1500"/>
              </a:spcBef>
            </a:pPr>
            <a:r>
              <a:rPr lang="en-US" sz="2800" dirty="0" smtClean="0"/>
              <a:t>Paper vs. Digital</a:t>
            </a:r>
          </a:p>
          <a:p>
            <a:pPr lvl="1">
              <a:spcBef>
                <a:spcPts val="1500"/>
              </a:spcBef>
            </a:pPr>
            <a:r>
              <a:rPr lang="en-US" sz="2500" dirty="0"/>
              <a:t>Sketch designs before create prototypes </a:t>
            </a:r>
            <a:r>
              <a:rPr lang="en-US" sz="2500" dirty="0" smtClean="0"/>
              <a:t>- </a:t>
            </a:r>
            <a:r>
              <a:rPr lang="en-US" sz="2500" dirty="0" smtClean="0"/>
              <a:t>Buxton</a:t>
            </a:r>
            <a:r>
              <a:rPr lang="en-US" sz="2500" dirty="0"/>
              <a:t>, 139</a:t>
            </a:r>
            <a:endParaRPr lang="en-US" sz="2500" dirty="0" smtClean="0"/>
          </a:p>
          <a:p>
            <a:pPr lvl="1">
              <a:spcBef>
                <a:spcPts val="1500"/>
              </a:spcBef>
            </a:pPr>
            <a:r>
              <a:rPr lang="en-US" sz="2500" dirty="0" smtClean="0"/>
              <a:t>Prototype interaction similar system </a:t>
            </a:r>
            <a:r>
              <a:rPr lang="en-US" sz="2500" dirty="0" smtClean="0"/>
              <a:t>interaction -Greenbaum </a:t>
            </a:r>
            <a:r>
              <a:rPr lang="en-US" sz="2500" dirty="0"/>
              <a:t>&amp; Kyng, 31 </a:t>
            </a:r>
            <a:endParaRPr lang="en-US" sz="25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28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550</TotalTime>
  <Words>529</Words>
  <Application>Microsoft Macintosh PowerPoint</Application>
  <PresentationFormat>On-screen Show (4:3)</PresentationFormat>
  <Paragraphs>153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Cat Watch</vt:lpstr>
      <vt:lpstr>Agenda</vt:lpstr>
      <vt:lpstr>Problem</vt:lpstr>
      <vt:lpstr>Users:  Who are they?</vt:lpstr>
      <vt:lpstr>Users:  Tasks</vt:lpstr>
      <vt:lpstr>Design:  Tradeoffs</vt:lpstr>
      <vt:lpstr>Design:  Harder Requirements</vt:lpstr>
      <vt:lpstr>Design:  Research &amp; Decisions</vt:lpstr>
      <vt:lpstr>Prototype:  Research &amp; Strategy</vt:lpstr>
      <vt:lpstr>Prototype:  Description</vt:lpstr>
      <vt:lpstr>Evaluation:  Research &amp; Method</vt:lpstr>
      <vt:lpstr>Evaluation:  Description</vt:lpstr>
      <vt:lpstr>Evaluation:  Results</vt:lpstr>
      <vt:lpstr>Evaluation:  Results</vt:lpstr>
      <vt:lpstr>Next Steps</vt:lpstr>
      <vt:lpstr>Website</vt:lpstr>
      <vt:lpstr>Questions?</vt:lpstr>
      <vt:lpstr>Works Cited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Watch</dc:title>
  <dc:creator>David Woodson</dc:creator>
  <cp:lastModifiedBy>David Woodson</cp:lastModifiedBy>
  <cp:revision>125</cp:revision>
  <dcterms:created xsi:type="dcterms:W3CDTF">2012-04-09T22:30:39Z</dcterms:created>
  <dcterms:modified xsi:type="dcterms:W3CDTF">2012-04-11T23:14:39Z</dcterms:modified>
</cp:coreProperties>
</file>